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8" r:id="rId6"/>
    <p:sldId id="282" r:id="rId7"/>
    <p:sldId id="261" r:id="rId8"/>
    <p:sldId id="271" r:id="rId9"/>
    <p:sldId id="279" r:id="rId10"/>
    <p:sldId id="272" r:id="rId11"/>
    <p:sldId id="273" r:id="rId12"/>
    <p:sldId id="274" r:id="rId13"/>
    <p:sldId id="275" r:id="rId14"/>
    <p:sldId id="283" r:id="rId15"/>
    <p:sldId id="270" r:id="rId16"/>
    <p:sldId id="262" r:id="rId17"/>
    <p:sldId id="263" r:id="rId18"/>
    <p:sldId id="264" r:id="rId19"/>
    <p:sldId id="276" r:id="rId20"/>
    <p:sldId id="278" r:id="rId21"/>
    <p:sldId id="277" r:id="rId22"/>
    <p:sldId id="281" r:id="rId23"/>
    <p:sldId id="280" r:id="rId24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4FC51CC-1AC6-4967-987D-F6A0F0B9C451}">
          <p14:sldIdLst>
            <p14:sldId id="256"/>
            <p14:sldId id="268"/>
            <p14:sldId id="282"/>
            <p14:sldId id="261"/>
            <p14:sldId id="271"/>
            <p14:sldId id="279"/>
            <p14:sldId id="272"/>
            <p14:sldId id="273"/>
            <p14:sldId id="274"/>
            <p14:sldId id="275"/>
            <p14:sldId id="283"/>
            <p14:sldId id="270"/>
            <p14:sldId id="262"/>
            <p14:sldId id="263"/>
            <p14:sldId id="264"/>
            <p14:sldId id="276"/>
            <p14:sldId id="278"/>
            <p14:sldId id="277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ane" initials="R" lastIdx="1" clrIdx="0">
    <p:extLst>
      <p:ext uri="{19B8F6BF-5375-455C-9EA6-DF929625EA0E}">
        <p15:presenceInfo xmlns:p15="http://schemas.microsoft.com/office/powerpoint/2012/main" userId="13a9681d5c4b5e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52D"/>
    <a:srgbClr val="721411"/>
    <a:srgbClr val="DC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9" autoAdjust="0"/>
  </p:normalViewPr>
  <p:slideViewPr>
    <p:cSldViewPr snapToGrid="0">
      <p:cViewPr varScale="1">
        <p:scale>
          <a:sx n="62" d="100"/>
          <a:sy n="62" d="100"/>
        </p:scale>
        <p:origin x="72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Age des enquêtés</a:t>
            </a:r>
            <a:endParaRPr lang="fr-FR" sz="15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noProof="0" dirty="0"/>
              <a:t>Classe sociale </a:t>
            </a:r>
            <a:r>
              <a:rPr lang="en-US" dirty="0"/>
              <a:t>des </a:t>
            </a:r>
            <a:r>
              <a:rPr lang="fr-FR" sz="1862" b="1" i="0" u="none" strike="noStrike" cap="all" baseline="0" dirty="0">
                <a:effectLst/>
              </a:rPr>
              <a:t>enquêtés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43699966896712"/>
          <c:y val="0.32483835378728432"/>
          <c:w val="0.49416917686056117"/>
          <c:h val="0.6751616462127156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Classe sociale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CB-46B9-BCBA-CE8D1BBB6B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1CB-46B9-BCBA-CE8D1BBB6B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1CB-46B9-BCBA-CE8D1BBB6B4A}"/>
              </c:ext>
            </c:extLst>
          </c:dPt>
          <c:dLbls>
            <c:dLbl>
              <c:idx val="0"/>
              <c:layout>
                <c:manualLayout>
                  <c:x val="-0.18994342804460621"/>
                  <c:y val="0.13782665431877883"/>
                </c:manualLayout>
              </c:layout>
              <c:tx>
                <c:rich>
                  <a:bodyPr/>
                  <a:lstStyle/>
                  <a:p>
                    <a:fld id="{059DC52D-7A93-49B8-BB30-FC958C6BA426}" type="PERCENTAGE">
                      <a:rPr lang="en-US" sz="2000" smtClean="0">
                        <a:solidFill>
                          <a:schemeClr val="bg1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CB-46B9-BCBA-CE8D1BBB6B4A}"/>
                </c:ext>
              </c:extLst>
            </c:dLbl>
            <c:dLbl>
              <c:idx val="1"/>
              <c:layout>
                <c:manualLayout>
                  <c:x val="0.10852026105348805"/>
                  <c:y val="-0.151290585447364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5854A4-2110-4189-8021-4C9BF63D4A7D}" type="PERCENTAG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41441377003517"/>
                      <c:h val="0.126494343104934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CB-46B9-BCBA-CE8D1BBB6B4A}"/>
                </c:ext>
              </c:extLst>
            </c:dLbl>
            <c:dLbl>
              <c:idx val="2"/>
              <c:layout>
                <c:manualLayout>
                  <c:x val="0.15274735201094769"/>
                  <c:y val="0.18073556454351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73F80-A833-42C4-A23E-544A30349911}" type="PERCENTAGE">
                      <a:rPr lang="en-US" sz="2000" b="1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2669854638404"/>
                      <c:h val="0.139413710172576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CB-46B9-BCBA-CE8D1BBB6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ouvrière</c:v>
                </c:pt>
                <c:pt idx="1">
                  <c:v>moyenne</c:v>
                </c:pt>
                <c:pt idx="2">
                  <c:v>supérieure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3"/>
                <c:pt idx="0">
                  <c:v>0.3125</c:v>
                </c:pt>
                <c:pt idx="1">
                  <c:v>0.375</c:v>
                </c:pt>
                <c:pt idx="2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B-46B9-BCBA-CE8D1BBB6B4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810086492285672"/>
          <c:y val="0.13836678167800601"/>
          <c:w val="0.67626218594659204"/>
          <c:h val="6.369423099408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+mj-lt"/>
              </a:rPr>
              <a:t>Le type d’école des enquêtés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2748461763378527"/>
          <c:y val="0.21462000583260427"/>
          <c:w val="0.51223597312535352"/>
          <c:h val="0.74463925342665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Le type d’école des enquêtés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3C-4617-BF56-58D448A669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3C-4617-BF56-58D448A669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3C-4617-BF56-58D448A669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C4CE20-27A3-4014-A149-C0BE76C06525}" type="VALUE">
                      <a:rPr lang="en-US" sz="2000" baseline="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3C-4617-BF56-58D448A669D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50C96-9A9F-47F6-A266-928F0FDEE05D}" type="VALUE">
                      <a:rPr lang="en-US" sz="2000" baseline="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64374725882424"/>
                      <c:h val="0.19083347914843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3C-4617-BF56-58D448A669D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12,5%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39438607196658"/>
                      <c:h val="0.194537182852143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C3C-4617-BF56-58D448A66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public</c:v>
                </c:pt>
                <c:pt idx="1">
                  <c:v>privé</c:v>
                </c:pt>
                <c:pt idx="2">
                  <c:v>école de la "Mission" francaise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3"/>
                <c:pt idx="0">
                  <c:v>0.4375</c:v>
                </c:pt>
                <c:pt idx="1">
                  <c:v>0.4375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3C-4617-BF56-58D448A669D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Niveau </a:t>
            </a:r>
            <a:r>
              <a:rPr lang="fr-FR" sz="2200" b="1" i="0" u="none" strike="noStrike" cap="none" baseline="0" dirty="0">
                <a:effectLst/>
              </a:rPr>
              <a:t>des enquêtés</a:t>
            </a:r>
            <a:r>
              <a:rPr lang="de-DE" sz="2200" b="1" i="0" u="none" strike="noStrike" cap="none" baseline="0" dirty="0">
                <a:effectLst/>
              </a:rPr>
              <a:t> </a:t>
            </a:r>
            <a:r>
              <a:rPr lang="de-DE" b="1" dirty="0"/>
              <a:t> en</a:t>
            </a:r>
            <a:r>
              <a:rPr lang="de-DE" b="1" baseline="0" dirty="0"/>
              <a:t> </a:t>
            </a:r>
            <a:r>
              <a:rPr lang="fr-FR" sz="2200" b="1" i="0" u="none" strike="noStrike" cap="none" baseline="0" dirty="0">
                <a:effectLst/>
              </a:rPr>
              <a:t>français</a:t>
            </a:r>
            <a:endParaRPr lang="de-DE" b="1" dirty="0"/>
          </a:p>
        </c:rich>
      </c:tx>
      <c:layout>
        <c:manualLayout>
          <c:xMode val="edge"/>
          <c:yMode val="edge"/>
          <c:x val="0.13597575877840865"/>
          <c:y val="3.945696132166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506099708191934"/>
          <c:y val="0.24834078598837969"/>
          <c:w val="0.86238415553014258"/>
          <c:h val="0.64115806566762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école publique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très faible</c:v>
                </c:pt>
                <c:pt idx="1">
                  <c:v>faible</c:v>
                </c:pt>
                <c:pt idx="2">
                  <c:v>moyen</c:v>
                </c:pt>
                <c:pt idx="3">
                  <c:v>élevé</c:v>
                </c:pt>
                <c:pt idx="4">
                  <c:v>très élevé</c:v>
                </c:pt>
              </c:strCache>
            </c:strRef>
          </c:cat>
          <c:val>
            <c:numRef>
              <c:f>Tabelle1!$B$2:$B$6</c:f>
              <c:numCache>
                <c:formatCode>0.00%</c:formatCode>
                <c:ptCount val="5"/>
                <c:pt idx="0">
                  <c:v>0.14280000000000001</c:v>
                </c:pt>
                <c:pt idx="1">
                  <c:v>0.42859999999999998</c:v>
                </c:pt>
                <c:pt idx="2">
                  <c:v>0.28570000000000001</c:v>
                </c:pt>
                <c:pt idx="3">
                  <c:v>0.14280000000000001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B-46D0-AE6D-CED6562B704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école privé / de la "Mission"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très faible</c:v>
                </c:pt>
                <c:pt idx="1">
                  <c:v>faible</c:v>
                </c:pt>
                <c:pt idx="2">
                  <c:v>moyen</c:v>
                </c:pt>
                <c:pt idx="3">
                  <c:v>élevé</c:v>
                </c:pt>
                <c:pt idx="4">
                  <c:v>très élevé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B-46D0-AE6D-CED6562B70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477561248"/>
        <c:axId val="477562560"/>
      </c:barChart>
      <c:catAx>
        <c:axId val="4775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7562560"/>
        <c:crosses val="autoZero"/>
        <c:auto val="1"/>
        <c:lblAlgn val="ctr"/>
        <c:lblOffset val="100"/>
        <c:noMultiLvlLbl val="0"/>
      </c:catAx>
      <c:valAx>
        <c:axId val="47756256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756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97302943427582"/>
          <c:y val="0.15650528426936272"/>
          <c:w val="0.68835386369771545"/>
          <c:h val="6.1059348909950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8422363015075924"/>
          <c:y val="0.2933682191392275"/>
          <c:w val="0.48668331442464347"/>
          <c:h val="0.650416583675122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La langue préférée des enquêtés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7B0-BDC8-B14FE0E1B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7B0-BDC8-B14FE0E1B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7B0-BDC8-B14FE0E1B72C}"/>
              </c:ext>
            </c:extLst>
          </c:dPt>
          <c:dLbls>
            <c:dLbl>
              <c:idx val="0"/>
              <c:layout>
                <c:manualLayout>
                  <c:x val="-0.18642617983386744"/>
                  <c:y val="6.5895863922907041E-2"/>
                </c:manualLayout>
              </c:layout>
              <c:tx>
                <c:rich>
                  <a:bodyPr/>
                  <a:lstStyle/>
                  <a:p>
                    <a:fld id="{B2B81725-6091-4BD6-B509-C566AFC0150C}" type="PERCENTAGE">
                      <a:rPr lang="en-US" sz="2000" smtClean="0">
                        <a:solidFill>
                          <a:schemeClr val="bg1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A3-47B0-BDC8-B14FE0E1B72C}"/>
                </c:ext>
              </c:extLst>
            </c:dLbl>
            <c:dLbl>
              <c:idx val="1"/>
              <c:layout>
                <c:manualLayout>
                  <c:x val="-6.5654533612209257E-2"/>
                  <c:y val="-0.130657256893492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669A34-F84F-40C6-AF94-C532BF3BED34}" type="PERCENTAG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42242826352714"/>
                      <c:h val="0.13465225526979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A3-47B0-BDC8-B14FE0E1B72C}"/>
                </c:ext>
              </c:extLst>
            </c:dLbl>
            <c:dLbl>
              <c:idx val="2"/>
              <c:layout>
                <c:manualLayout>
                  <c:x val="0.20156268343953013"/>
                  <c:y val="2.1249408527238181E-2"/>
                </c:manualLayout>
              </c:layout>
              <c:tx>
                <c:rich>
                  <a:bodyPr/>
                  <a:lstStyle/>
                  <a:p>
                    <a:fld id="{AE653CF2-B89C-4DF3-A2C1-DDF5DB64D7DE}" type="PERCENTAGE">
                      <a:rPr lang="en-US" sz="2000" smtClean="0">
                        <a:solidFill>
                          <a:schemeClr val="bg1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EA3-47B0-BDC8-B14FE0E1B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français</c:v>
                </c:pt>
                <c:pt idx="1">
                  <c:v>arabe marocain</c:v>
                </c:pt>
                <c:pt idx="2">
                  <c:v>les deux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3"/>
                <c:pt idx="0">
                  <c:v>0.375</c:v>
                </c:pt>
                <c:pt idx="1">
                  <c:v>0.1875</c:v>
                </c:pt>
                <c:pt idx="2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A3-47B0-BDC8-B14FE0E1B7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01696611339738"/>
          <c:y val="0.16298884277494813"/>
          <c:w val="0.5848422265007569"/>
          <c:h val="5.7696850295901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Les usages de la langue française par les enquêtés</a:t>
            </a:r>
          </a:p>
          <a:p>
            <a:pPr>
              <a:defRPr/>
            </a:pP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à l'école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F-4A38-A13C-87C8C6ADA7A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à l'université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0.00%</c:formatCode>
                <c:ptCount val="1"/>
                <c:pt idx="0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F-4A38-A13C-87C8C6ADA7A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à l'administration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0.00%</c:formatCode>
                <c:ptCount val="1"/>
                <c:pt idx="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F-4A38-A13C-87C8C6ADA7A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à la maison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0.00%</c:formatCode>
                <c:ptCount val="1"/>
                <c:pt idx="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F-4A38-A13C-87C8C6ADA7A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entre amis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0.00%</c:formatCode>
                <c:ptCount val="1"/>
                <c:pt idx="0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F-4A38-A13C-87C8C6ADA7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570457184"/>
        <c:axId val="570457512"/>
      </c:barChart>
      <c:catAx>
        <c:axId val="5704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0457512"/>
        <c:crosses val="autoZero"/>
        <c:auto val="1"/>
        <c:lblAlgn val="ctr"/>
        <c:lblOffset val="100"/>
        <c:noMultiLvlLbl val="0"/>
      </c:catAx>
      <c:valAx>
        <c:axId val="570457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04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8677809623551054"/>
          <c:y val="0.31449717309669611"/>
          <c:w val="0.51823888769517823"/>
          <c:h val="0.6406599852330426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Avec ou contre la présence du français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0B-442D-811A-135988D6E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60B-442D-811A-135988D6E950}"/>
              </c:ext>
            </c:extLst>
          </c:dPt>
          <c:dLbls>
            <c:dLbl>
              <c:idx val="0"/>
              <c:layout>
                <c:manualLayout>
                  <c:x val="-0.20396444277307313"/>
                  <c:y val="-0.24553932076874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2F7DC8-9830-47E3-A5B3-FED7E3AE7D6C}" type="PERCENTAG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07354307891609"/>
                      <c:h val="0.246464338164469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0B-442D-811A-135988D6E95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560590-9DF6-4AD8-B1AD-B8874584F84C}" type="PERCENTAG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6879997280579"/>
                      <c:h val="0.15084065046966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0B-442D-811A-135988D6E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avec</c:v>
                </c:pt>
                <c:pt idx="1">
                  <c:v>contre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2"/>
                <c:pt idx="0">
                  <c:v>0.6875</c:v>
                </c:pt>
                <c:pt idx="1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B-442D-811A-135988D6E95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7677361342568096"/>
          <c:y val="0.32624193831032339"/>
          <c:w val="0.50528695786894928"/>
          <c:h val="0.6531759884876783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Le code switching aux yeux des enquêtés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1C-40DD-AF42-0C83B3B2A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1C-40DD-AF42-0C83B3B2AA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1C-40DD-AF42-0C83B3B2AA43}"/>
              </c:ext>
            </c:extLst>
          </c:dPt>
          <c:dLbls>
            <c:dLbl>
              <c:idx val="0"/>
              <c:layout>
                <c:manualLayout>
                  <c:x val="-0.1915085655153112"/>
                  <c:y val="6.6175994530438584E-2"/>
                </c:manualLayout>
              </c:layout>
              <c:tx>
                <c:rich>
                  <a:bodyPr/>
                  <a:lstStyle/>
                  <a:p>
                    <a:fld id="{51288682-A65D-4AE7-B179-BB4BC1C63F2B}" type="VALUE">
                      <a:rPr lang="en-US" sz="200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1C-40DD-AF42-0C83B3B2AA43}"/>
                </c:ext>
              </c:extLst>
            </c:dLbl>
            <c:dLbl>
              <c:idx val="1"/>
              <c:layout>
                <c:manualLayout>
                  <c:x val="7.4124478898519544E-2"/>
                  <c:y val="-8.7859792422551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FFC03A-6FE0-496C-AC0E-88995D924364}" type="VALU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59829701597321"/>
                      <c:h val="9.89718034441430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1C-40DD-AF42-0C83B3B2AA43}"/>
                </c:ext>
              </c:extLst>
            </c:dLbl>
            <c:dLbl>
              <c:idx val="2"/>
              <c:layout>
                <c:manualLayout>
                  <c:x val="0.18425354167427066"/>
                  <c:y val="0.14905482596418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99C469-89F1-4900-949A-1B54782ACA2F}" type="VALU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1400098425198"/>
                      <c:h val="0.20783211073867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1C-40DD-AF42-0C83B3B2A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L’arabe marocain avec des mots/expressions français</c:v>
                </c:pt>
                <c:pt idx="1">
                  <c:v>La langue française avec des mots/expressions en arabe marocain</c:v>
                </c:pt>
                <c:pt idx="2">
                  <c:v>Juste une seule langue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0.375</c:v>
                </c:pt>
                <c:pt idx="1">
                  <c:v>0.3125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1C-40DD-AF42-0C83B3B2AA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Le </a:t>
            </a:r>
            <a:r>
              <a:rPr lang="fr-FR" b="1" dirty="0"/>
              <a:t>lexique</a:t>
            </a:r>
            <a:r>
              <a:rPr lang="de-DE" b="1" dirty="0"/>
              <a:t> </a:t>
            </a:r>
            <a:r>
              <a:rPr lang="fr-FR" b="1" dirty="0"/>
              <a:t>utilisé</a:t>
            </a:r>
            <a:r>
              <a:rPr lang="de-DE" b="1" dirty="0"/>
              <a:t> par </a:t>
            </a:r>
            <a:r>
              <a:rPr lang="fr-FR" b="1" dirty="0"/>
              <a:t>les</a:t>
            </a:r>
            <a:r>
              <a:rPr lang="de-DE" b="1" dirty="0"/>
              <a:t> </a:t>
            </a:r>
            <a:r>
              <a:rPr lang="fr-FR" b="1" dirty="0"/>
              <a:t>enquêtés </a:t>
            </a:r>
            <a:r>
              <a:rPr lang="de-DE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1625465168145108E-2"/>
          <c:y val="0.18251112653523638"/>
          <c:w val="0.91592191628773978"/>
          <c:h val="0.6302703870904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mot original français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clé à molette / clamonette</c:v>
                </c:pt>
                <c:pt idx="1">
                  <c:v>ciment / sima</c:v>
                </c:pt>
                <c:pt idx="2">
                  <c:v>chambre à air / chambrère</c:v>
                </c:pt>
                <c:pt idx="3">
                  <c:v>pansement / fassma</c:v>
                </c:pt>
                <c:pt idx="4">
                  <c:v>place / blassa</c:v>
                </c:pt>
                <c:pt idx="5">
                  <c:v>table / tabla</c:v>
                </c:pt>
                <c:pt idx="6">
                  <c:v>accident / ksida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 formatCode="0.00%">
                  <c:v>0.125</c:v>
                </c:pt>
                <c:pt idx="1">
                  <c:v>0.25</c:v>
                </c:pt>
                <c:pt idx="2" formatCode="0.00%">
                  <c:v>0.125</c:v>
                </c:pt>
                <c:pt idx="3">
                  <c:v>0.5</c:v>
                </c:pt>
                <c:pt idx="4" formatCode="0.00%">
                  <c:v>0.375</c:v>
                </c:pt>
                <c:pt idx="5" formatCode="0.00%">
                  <c:v>0.5625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C-4932-9065-C5BE31871E0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mot arabisé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clé à molette / clamonette</c:v>
                </c:pt>
                <c:pt idx="1">
                  <c:v>ciment / sima</c:v>
                </c:pt>
                <c:pt idx="2">
                  <c:v>chambre à air / chambrère</c:v>
                </c:pt>
                <c:pt idx="3">
                  <c:v>pansement / fassma</c:v>
                </c:pt>
                <c:pt idx="4">
                  <c:v>place / blassa</c:v>
                </c:pt>
                <c:pt idx="5">
                  <c:v>table / tabla</c:v>
                </c:pt>
                <c:pt idx="6">
                  <c:v>accident / ksida</c:v>
                </c:pt>
              </c:strCache>
            </c:strRef>
          </c:cat>
          <c:val>
            <c:numRef>
              <c:f>Tabelle1!$C$2:$C$8</c:f>
              <c:numCache>
                <c:formatCode>0%</c:formatCode>
                <c:ptCount val="7"/>
                <c:pt idx="0" formatCode="0.00%">
                  <c:v>0.875</c:v>
                </c:pt>
                <c:pt idx="1">
                  <c:v>0.75</c:v>
                </c:pt>
                <c:pt idx="2" formatCode="0.00%">
                  <c:v>0.875</c:v>
                </c:pt>
                <c:pt idx="3">
                  <c:v>0.5</c:v>
                </c:pt>
                <c:pt idx="4" formatCode="0.00%">
                  <c:v>0.625</c:v>
                </c:pt>
                <c:pt idx="5" formatCode="0.00%">
                  <c:v>0.4375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7C-4932-9065-C5BE31871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598330320"/>
        <c:axId val="598332944"/>
      </c:barChart>
      <c:catAx>
        <c:axId val="5983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8332944"/>
        <c:crosses val="autoZero"/>
        <c:auto val="1"/>
        <c:lblAlgn val="ctr"/>
        <c:lblOffset val="100"/>
        <c:noMultiLvlLbl val="0"/>
      </c:catAx>
      <c:valAx>
        <c:axId val="59833294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833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noProof="0" dirty="0"/>
              <a:t>Le lexique utilisé par</a:t>
            </a:r>
            <a:r>
              <a:rPr lang="fr-FR" b="1" baseline="0" noProof="0" dirty="0"/>
              <a:t> les </a:t>
            </a:r>
            <a:r>
              <a:rPr lang="fr-FR" sz="2200" b="1" i="0" u="none" strike="noStrike" cap="none" baseline="0" dirty="0">
                <a:effectLst/>
              </a:rPr>
              <a:t>enquêtés II</a:t>
            </a:r>
            <a:r>
              <a:rPr lang="de-DE" baseline="0" dirty="0"/>
              <a:t> 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mot original français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1.1737089201877074E-3"/>
                  <c:y val="-5.785599769547488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0E4-4061-94C8-EC8B72188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مطبخ / cuisine / cuzina </c:v>
                </c:pt>
                <c:pt idx="1">
                  <c:v>bureau / biro / مكتب </c:v>
                </c:pt>
                <c:pt idx="2">
                  <c:v>pompiers / bombia / رجال الاطفاء </c:v>
                </c:pt>
                <c:pt idx="3">
                  <c:v>fromage / formage / الجبن </c:v>
                </c:pt>
                <c:pt idx="4">
                  <c:v>tu m'as dérangé / déranjitini / زعجتيني</c:v>
                </c:pt>
              </c:strCache>
            </c:strRef>
          </c:cat>
          <c:val>
            <c:numRef>
              <c:f>Tabelle1!$B$2:$B$6</c:f>
              <c:numCache>
                <c:formatCode>0.00%</c:formatCode>
                <c:ptCount val="5"/>
                <c:pt idx="0">
                  <c:v>0.375</c:v>
                </c:pt>
                <c:pt idx="1">
                  <c:v>0.375</c:v>
                </c:pt>
                <c:pt idx="2" formatCode="0%">
                  <c:v>0.375</c:v>
                </c:pt>
                <c:pt idx="3">
                  <c:v>0.4375</c:v>
                </c:pt>
                <c:pt idx="4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4-4061-94C8-EC8B72188A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mot arabisé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مطبخ / cuisine / cuzina </c:v>
                </c:pt>
                <c:pt idx="1">
                  <c:v>bureau / biro / مكتب </c:v>
                </c:pt>
                <c:pt idx="2">
                  <c:v>pompiers / bombia / رجال الاطفاء </c:v>
                </c:pt>
                <c:pt idx="3">
                  <c:v>fromage / formage / الجبن </c:v>
                </c:pt>
                <c:pt idx="4">
                  <c:v>tu m'as dérangé / déranjitini / زعجتيني</c:v>
                </c:pt>
              </c:strCache>
            </c:strRef>
          </c:cat>
          <c:val>
            <c:numRef>
              <c:f>Tabelle1!$C$2:$C$6</c:f>
              <c:numCache>
                <c:formatCode>0.00%</c:formatCode>
                <c:ptCount val="5"/>
                <c:pt idx="0">
                  <c:v>0.5</c:v>
                </c:pt>
                <c:pt idx="1">
                  <c:v>0.4375</c:v>
                </c:pt>
                <c:pt idx="2">
                  <c:v>0.625</c:v>
                </c:pt>
                <c:pt idx="3">
                  <c:v>0.5</c:v>
                </c:pt>
                <c:pt idx="4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4-4061-94C8-EC8B72188A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mot arabe (littéraire) 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0E4-4061-94C8-EC8B72188A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0E4-4061-94C8-EC8B72188A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6,25%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0E4-4061-94C8-EC8B72188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مطبخ / cuisine / cuzina </c:v>
                </c:pt>
                <c:pt idx="1">
                  <c:v>bureau / biro / مكتب </c:v>
                </c:pt>
                <c:pt idx="2">
                  <c:v>pompiers / bombia / رجال الاطفاء </c:v>
                </c:pt>
                <c:pt idx="3">
                  <c:v>fromage / formage / الجبن </c:v>
                </c:pt>
                <c:pt idx="4">
                  <c:v>tu m'as dérangé / déranjitini / زعجتيني</c:v>
                </c:pt>
              </c:strCache>
            </c:strRef>
          </c:cat>
          <c:val>
            <c:numRef>
              <c:f>Tabelle1!$D$2:$D$6</c:f>
              <c:numCache>
                <c:formatCode>0.00%</c:formatCode>
                <c:ptCount val="5"/>
                <c:pt idx="0" formatCode="0%">
                  <c:v>0.125</c:v>
                </c:pt>
                <c:pt idx="1">
                  <c:v>0.1875</c:v>
                </c:pt>
                <c:pt idx="2">
                  <c:v>0</c:v>
                </c:pt>
                <c:pt idx="3" formatCode="0%">
                  <c:v>6.25E-2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4-4061-94C8-EC8B72188A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601056736"/>
        <c:axId val="601054768"/>
      </c:barChart>
      <c:catAx>
        <c:axId val="6010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1054768"/>
        <c:crosses val="autoZero"/>
        <c:auto val="1"/>
        <c:lblAlgn val="ctr"/>
        <c:lblOffset val="100"/>
        <c:noMultiLvlLbl val="0"/>
      </c:catAx>
      <c:valAx>
        <c:axId val="60105476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105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Age des enquêtés</a:t>
            </a:r>
            <a:endParaRPr lang="fr-FR" sz="15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48461763378527"/>
          <c:y val="0.21462000583260427"/>
          <c:w val="0.51223597312535352"/>
          <c:h val="0.744639253426655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Le type d’école des enquêtés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9F-4B6F-B49A-D80FC8C22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9F-4B6F-B49A-D80FC8C22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9F-4B6F-B49A-D80FC8C2256E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3"/>
                <c:pt idx="0">
                  <c:v>public</c:v>
                </c:pt>
                <c:pt idx="1">
                  <c:v>privé</c:v>
                </c:pt>
                <c:pt idx="2">
                  <c:v>école de la "Mission" francaise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3"/>
                <c:pt idx="0">
                  <c:v>0.4375</c:v>
                </c:pt>
                <c:pt idx="1">
                  <c:v>0.4375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9F-4B6F-B49A-D80FC8C2256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1622501444673"/>
          <c:y val="0.33442402919729453"/>
          <c:w val="0.46584824487988502"/>
          <c:h val="0.61897957563592232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Genre des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5E-4B52-90FB-0D6CDE368C9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5E-4B52-90FB-0D6CDE368C9A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masculin</c:v>
                </c:pt>
                <c:pt idx="1">
                  <c:v>féminin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5E-4B52-90FB-0D6CDE368C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77809623551054"/>
          <c:y val="0.31449717309669611"/>
          <c:w val="0.51823888769517823"/>
          <c:h val="0.6406599852330426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Avec ou contre la présence du français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2A-484F-AA3E-F7354B3911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2A-484F-AA3E-F7354B3911C7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avec</c:v>
                </c:pt>
                <c:pt idx="1">
                  <c:v>contre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2"/>
                <c:pt idx="0">
                  <c:v>0.6875</c:v>
                </c:pt>
                <c:pt idx="1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A-484F-AA3E-F7354B3911C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6099708191934"/>
          <c:y val="0.24834078598837969"/>
          <c:w val="0.86238415553014258"/>
          <c:h val="0.64115806566762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école publique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très faible</c:v>
                </c:pt>
                <c:pt idx="1">
                  <c:v>faible</c:v>
                </c:pt>
                <c:pt idx="2">
                  <c:v>moyen</c:v>
                </c:pt>
                <c:pt idx="3">
                  <c:v>élevé</c:v>
                </c:pt>
                <c:pt idx="4">
                  <c:v>très élevé</c:v>
                </c:pt>
              </c:strCache>
            </c:strRef>
          </c:cat>
          <c:val>
            <c:numRef>
              <c:f>Tabelle1!$B$2:$B$6</c:f>
              <c:numCache>
                <c:formatCode>0.00%</c:formatCode>
                <c:ptCount val="5"/>
                <c:pt idx="0">
                  <c:v>0.14280000000000001</c:v>
                </c:pt>
                <c:pt idx="1">
                  <c:v>0.42859999999999998</c:v>
                </c:pt>
                <c:pt idx="2">
                  <c:v>0.28570000000000001</c:v>
                </c:pt>
                <c:pt idx="3">
                  <c:v>0.14280000000000001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B-447C-BE3C-175685F0EB6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école privé / de la "Mission"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très faible</c:v>
                </c:pt>
                <c:pt idx="1">
                  <c:v>faible</c:v>
                </c:pt>
                <c:pt idx="2">
                  <c:v>moyen</c:v>
                </c:pt>
                <c:pt idx="3">
                  <c:v>élevé</c:v>
                </c:pt>
                <c:pt idx="4">
                  <c:v>très élevé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B-447C-BE3C-175685F0EB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477561248"/>
        <c:axId val="477562560"/>
      </c:barChart>
      <c:catAx>
        <c:axId val="47756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7562560"/>
        <c:crosses val="autoZero"/>
        <c:auto val="1"/>
        <c:lblAlgn val="ctr"/>
        <c:lblOffset val="100"/>
        <c:noMultiLvlLbl val="0"/>
      </c:catAx>
      <c:valAx>
        <c:axId val="47756256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756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à l'école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0-4AB5-9A7E-2556708E5C7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à l'université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0.00%</c:formatCode>
                <c:ptCount val="1"/>
                <c:pt idx="0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0-4AB5-9A7E-2556708E5C7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à l'administration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0.00%</c:formatCode>
                <c:ptCount val="1"/>
                <c:pt idx="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0-4AB5-9A7E-2556708E5C7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à la maison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0.00%</c:formatCode>
                <c:ptCount val="1"/>
                <c:pt idx="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0-4AB5-9A7E-2556708E5C7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entre amis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Tabelle1!$F$2</c:f>
              <c:numCache>
                <c:formatCode>0.00%</c:formatCode>
                <c:ptCount val="1"/>
                <c:pt idx="0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0-4AB5-9A7E-2556708E5C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570457184"/>
        <c:axId val="570457512"/>
      </c:barChart>
      <c:catAx>
        <c:axId val="570457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0457512"/>
        <c:crosses val="autoZero"/>
        <c:auto val="1"/>
        <c:lblAlgn val="ctr"/>
        <c:lblOffset val="100"/>
        <c:noMultiLvlLbl val="0"/>
      </c:catAx>
      <c:valAx>
        <c:axId val="570457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045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Age des enquêtés</a:t>
            </a:r>
            <a:endParaRPr lang="fr-FR" sz="15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8429276610831949"/>
          <c:y val="0.35813264464501937"/>
          <c:w val="0.44928293740654063"/>
          <c:h val="0.5603850181043913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Age des enquêtés
16 réponses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57-4970-9DC7-D3E3455FDB5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57-4970-9DC7-D3E3455FDB56}"/>
              </c:ext>
            </c:extLst>
          </c:dPt>
          <c:dLbls>
            <c:dLbl>
              <c:idx val="0"/>
              <c:layout>
                <c:manualLayout>
                  <c:x val="-0.2177236741149324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94EFEB-888F-414B-9DE8-0D9BF6CCEA0E}" type="PERCENTAGE">
                      <a:rPr lang="en-US" sz="2000"/>
                      <a:pPr algn="l"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57-4970-9DC7-D3E3455FDB56}"/>
                </c:ext>
              </c:extLst>
            </c:dLbl>
            <c:dLbl>
              <c:idx val="1"/>
              <c:layout>
                <c:manualLayout>
                  <c:x val="0.20953772222166114"/>
                  <c:y val="6.6279410509879153E-3"/>
                </c:manualLayout>
              </c:layout>
              <c:tx>
                <c:rich>
                  <a:bodyPr/>
                  <a:lstStyle/>
                  <a:p>
                    <a:fld id="{75FF02D2-9DED-4FE0-B54B-987E29587D58}" type="PERCENTAGE">
                      <a:rPr lang="en-US" sz="2000"/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57-4970-9DC7-D3E3455FD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entre 18 et 19</c:v>
                </c:pt>
                <c:pt idx="1">
                  <c:v>entre 20 et 22</c:v>
                </c:pt>
              </c:strCache>
              <c:extLst/>
            </c:strRef>
          </c:cat>
          <c:val>
            <c:numRef>
              <c:f>Tabelle1!$B$2:$B$5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68C-4E65-8BDB-E33E16DB3F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Genre des </a:t>
            </a:r>
            <a:r>
              <a:rPr lang="fr-FR" sz="1862" b="1" i="0" u="none" strike="noStrike" cap="all" baseline="0" dirty="0">
                <a:effectLst/>
              </a:rPr>
              <a:t>enquêtés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8301622501444673"/>
          <c:y val="0.33442402919729453"/>
          <c:w val="0.46584824487988502"/>
          <c:h val="0.61897957563592232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Genre des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345-4BD0-87BE-0AE758C3A4EB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45-4BD0-87BE-0AE758C3A4EB}"/>
              </c:ext>
            </c:extLst>
          </c:dPt>
          <c:dLbls>
            <c:dLbl>
              <c:idx val="0"/>
              <c:layout>
                <c:manualLayout>
                  <c:x val="-0.1924282233331352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A76E03-5BB3-4294-A79B-B508348CA2A6}" type="PERCENTAGE">
                      <a:rPr lang="en-US" sz="2000" b="1"/>
                      <a:pPr algn="l">
                        <a:defRPr/>
                      </a:pPr>
                      <a:t>[PROZENTSATZ]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45-4BD0-87BE-0AE758C3A4EB}"/>
                </c:ext>
              </c:extLst>
            </c:dLbl>
            <c:dLbl>
              <c:idx val="1"/>
              <c:layout>
                <c:manualLayout>
                  <c:x val="0.19067307599280747"/>
                  <c:y val="0"/>
                </c:manualLayout>
              </c:layout>
              <c:tx>
                <c:rich>
                  <a:bodyPr/>
                  <a:lstStyle/>
                  <a:p>
                    <a:fld id="{A7CAE1A6-E381-4EB0-98AA-E28981AFF783}" type="PERCENTAGE">
                      <a:rPr lang="en-US" sz="2000"/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45-4BD0-87BE-0AE758C3A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masculin</c:v>
                </c:pt>
                <c:pt idx="1">
                  <c:v>féminin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5-4BD0-87BE-0AE758C3A4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725A8D-85DD-4321-BDBD-35BFC9DAF8CE}" type="datetime1">
              <a:rPr lang="de-DE" smtClean="0"/>
              <a:t>19.04.2021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D058-5383-4350-9985-80C01FEF0DE2}" type="datetime1">
              <a:rPr lang="de-DE" smtClean="0"/>
              <a:pPr/>
              <a:t>19.04.2021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147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6409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4822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8844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2117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3C52C-5E29-41AF-BAA3-8217E886DA08}" type="slidenum">
              <a:rPr lang="de-DE" noProof="0" smtClean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5588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4F0BD516-5B1A-4AE7-AFE2-CE89B5DBEF61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191897-1868-483D-990A-0F1DED3B3B3F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28643D8-F98B-4B4F-B53F-AABEA3C7EFFA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8A0E1B3-E0B9-472D-A555-C0F3D9195F58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6CF4E10-9CC5-409E-AE1A-6FB2D57CAEE7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FC4207-26C8-4DB9-B8F3-3F55EAF05535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B99CC6-55B6-4C42-B4AB-77AD9A38DE7F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64CD68-10DD-451B-ABA4-04DD340E167D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C2EE321-BC97-449D-AC4F-65292375557A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52F4D-CD7C-4CC3-A827-263C2278972F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97F13F2-C194-49CC-B346-A4019757E99F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7688E-6037-47E4-8DB0-BFE4DC9F6D05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EABF-B266-4AEA-BDFB-7924A5F188BB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CDFF40-1DEC-4010-B83C-F60B6B8E5FBA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4CFD43-3340-43A1-B657-C5CC37A8FFBE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03FB0-AB3C-40B7-8049-470C8F5E52BC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72BFC0-3E39-4B38-A8C7-EF0A7CD91104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74DB3F3-9252-4F9D-A60A-0ED70BE80A3A}" type="datetime1">
              <a:rPr lang="de-DE" noProof="0" smtClean="0"/>
              <a:t>19.04.2021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hyperlink" Target="https://www.facebook.com/Le-Peuple-Amazigh-Berb%C3%A8re-151945384897277/photos/pcb.1118267228265083/1118260001599139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amazighworl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laformation.ma/images/contenu/213db0b5b.jpg" TargetMode="External"/><Relationship Id="rId4" Type="http://schemas.openxmlformats.org/officeDocument/2006/relationships/hyperlink" Target="https://www.journeybeyondtrave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-map_of_Morocco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hteck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412" y="-113016"/>
            <a:ext cx="3161183" cy="8599470"/>
          </a:xfrm>
        </p:spPr>
        <p:txBody>
          <a:bodyPr rtlCol="0" anchor="ctr">
            <a:normAutofit/>
          </a:bodyPr>
          <a:lstStyle/>
          <a:p>
            <a:pPr algn="ctr"/>
            <a:r>
              <a:rPr lang="fr-FR" sz="4000" b="1" kern="150" dirty="0">
                <a:solidFill>
                  <a:srgbClr val="000000"/>
                </a:solidFill>
                <a:effectLst/>
                <a:latin typeface="F"/>
                <a:ea typeface="Times New Roman" panose="02020603050405020304" pitchFamily="18" charset="0"/>
                <a:cs typeface="F1"/>
              </a:rPr>
              <a:t>L’Influence de la langue française sur le langage des jeunes marocains</a:t>
            </a:r>
            <a:br>
              <a:rPr lang="de-DE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F1"/>
              </a:rPr>
            </a:br>
            <a:br>
              <a:rPr lang="de-DE" sz="5400" dirty="0"/>
            </a:br>
            <a:endParaRPr lang="de-DE" sz="540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4817" y="821265"/>
            <a:ext cx="2743924" cy="5222117"/>
          </a:xfrm>
        </p:spPr>
        <p:txBody>
          <a:bodyPr rtlCol="0" anchor="ctr">
            <a:normAutofit/>
          </a:bodyPr>
          <a:lstStyle/>
          <a:p>
            <a:pPr rtl="0"/>
            <a:r>
              <a:rPr lang="de-DE" b="1" dirty="0">
                <a:solidFill>
                  <a:schemeClr val="bg1"/>
                </a:solidFill>
              </a:rPr>
              <a:t>Rayane Bakas</a:t>
            </a:r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5614946" y="545210"/>
            <a:ext cx="5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Maroc est un pays</a:t>
            </a:r>
            <a:r>
              <a:rPr lang="fr-FR" sz="3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de-DE" sz="3800" dirty="0"/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A92A50DB-2547-4142-AA6C-09652E08B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03020"/>
              </p:ext>
            </p:extLst>
          </p:nvPr>
        </p:nvGraphicFramePr>
        <p:xfrm>
          <a:off x="1090654" y="1750723"/>
          <a:ext cx="10010692" cy="473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5346">
                  <a:extLst>
                    <a:ext uri="{9D8B030D-6E8A-4147-A177-3AD203B41FA5}">
                      <a16:colId xmlns:a16="http://schemas.microsoft.com/office/drawing/2014/main" val="2369593650"/>
                    </a:ext>
                  </a:extLst>
                </a:gridCol>
                <a:gridCol w="5005346">
                  <a:extLst>
                    <a:ext uri="{9D8B030D-6E8A-4147-A177-3AD203B41FA5}">
                      <a16:colId xmlns:a16="http://schemas.microsoft.com/office/drawing/2014/main" val="109862272"/>
                    </a:ext>
                  </a:extLst>
                </a:gridCol>
              </a:tblGrid>
              <a:tr h="963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0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…diglossique</a:t>
                      </a:r>
                    </a:p>
                  </a:txBody>
                  <a:tcPr anchor="ctr">
                    <a:solidFill>
                      <a:srgbClr val="C105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000" b="1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…bilingue/multilingue</a:t>
                      </a:r>
                      <a:endParaRPr lang="de-DE" sz="3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105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60776"/>
                  </a:ext>
                </a:extLst>
              </a:tr>
              <a:tr h="377377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Arabe littéraire: situation formelle (juste à l’écrit)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Arabe marocain: situation informelle (à l’orale et l’écrit)</a:t>
                      </a:r>
                      <a:endParaRPr lang="de-DE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L’arabe marocain: ni règles, ni grammaire 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Ouverture à toutes les influences comme le français</a:t>
                      </a:r>
                      <a:endParaRPr lang="de-DE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2000" b="1" kern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Présence du «code-</a:t>
                      </a:r>
                      <a:r>
                        <a:rPr lang="fr-FR" sz="2000" b="1" kern="15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switching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»: 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élange entre français et marocain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1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M</a:t>
                      </a:r>
                      <a:r>
                        <a:rPr lang="fr-FR" sz="2000" b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arquer sa présence, son lien avec la culture française, son niveau scolaire et social 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3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9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0A284C7-3146-4C05-B0C3-56BC3E1593AE}"/>
              </a:ext>
            </a:extLst>
          </p:cNvPr>
          <p:cNvSpPr txBox="1"/>
          <p:nvPr/>
        </p:nvSpPr>
        <p:spPr>
          <a:xfrm>
            <a:off x="3103652" y="1364491"/>
            <a:ext cx="56816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700" b="1" u="sng" dirty="0">
                <a:latin typeface="Calibri  "/>
              </a:rPr>
              <a:t>Résultats sous forme de diagrammes</a:t>
            </a:r>
          </a:p>
        </p:txBody>
      </p:sp>
      <p:graphicFrame>
        <p:nvGraphicFramePr>
          <p:cNvPr id="7" name="Inhaltsplatzhalter 4">
            <a:extLst>
              <a:ext uri="{FF2B5EF4-FFF2-40B4-BE49-F238E27FC236}">
                <a16:creationId xmlns:a16="http://schemas.microsoft.com/office/drawing/2014/main" id="{D7555615-604B-4A9A-AB59-D2AA1A715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654448"/>
              </p:ext>
            </p:extLst>
          </p:nvPr>
        </p:nvGraphicFramePr>
        <p:xfrm>
          <a:off x="195209" y="1625501"/>
          <a:ext cx="3358117" cy="26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4B4AF2E-AB18-4D25-90AE-84DEB2912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723183"/>
              </p:ext>
            </p:extLst>
          </p:nvPr>
        </p:nvGraphicFramePr>
        <p:xfrm>
          <a:off x="4325869" y="2296857"/>
          <a:ext cx="4249538" cy="295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A0812F09-E84A-40A8-A9B0-D8A68067D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545471"/>
              </p:ext>
            </p:extLst>
          </p:nvPr>
        </p:nvGraphicFramePr>
        <p:xfrm>
          <a:off x="8335586" y="3835740"/>
          <a:ext cx="3465274" cy="304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200415A8-CD6A-4B03-A545-1224B3B9D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173709"/>
              </p:ext>
            </p:extLst>
          </p:nvPr>
        </p:nvGraphicFramePr>
        <p:xfrm>
          <a:off x="1130158" y="3835740"/>
          <a:ext cx="4308116" cy="253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74018D2-88FD-4D88-9518-2DF0C7E96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248755"/>
              </p:ext>
            </p:extLst>
          </p:nvPr>
        </p:nvGraphicFramePr>
        <p:xfrm>
          <a:off x="8335586" y="1625499"/>
          <a:ext cx="3661204" cy="295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23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7D3C6B0-D0BA-424D-8BA5-53FDC0203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44839"/>
              </p:ext>
            </p:extLst>
          </p:nvPr>
        </p:nvGraphicFramePr>
        <p:xfrm>
          <a:off x="189506" y="1858395"/>
          <a:ext cx="4264551" cy="341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418CE6D-89E0-49AA-959F-110F723A3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749031"/>
              </p:ext>
            </p:extLst>
          </p:nvPr>
        </p:nvGraphicFramePr>
        <p:xfrm>
          <a:off x="7918172" y="1858395"/>
          <a:ext cx="4084322" cy="314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8138381-D586-412B-98DC-82DCA677A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991694"/>
              </p:ext>
            </p:extLst>
          </p:nvPr>
        </p:nvGraphicFramePr>
        <p:xfrm>
          <a:off x="3978064" y="3520439"/>
          <a:ext cx="4882101" cy="323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1312D89-78B0-4739-ADBE-074D6C2776D0}"/>
              </a:ext>
            </a:extLst>
          </p:cNvPr>
          <p:cNvSpPr txBox="1"/>
          <p:nvPr/>
        </p:nvSpPr>
        <p:spPr>
          <a:xfrm>
            <a:off x="6047635" y="310955"/>
            <a:ext cx="53715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Donnés sociales</a:t>
            </a:r>
          </a:p>
        </p:txBody>
      </p:sp>
    </p:spTree>
    <p:extLst>
      <p:ext uri="{BB962C8B-B14F-4D97-AF65-F5344CB8AC3E}">
        <p14:creationId xmlns:p14="http://schemas.microsoft.com/office/powerpoint/2010/main" val="364709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73BB4ED-084C-4735-ABCE-5DDBD9B74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1219"/>
              </p:ext>
            </p:extLst>
          </p:nvPr>
        </p:nvGraphicFramePr>
        <p:xfrm>
          <a:off x="304801" y="1893506"/>
          <a:ext cx="5102087" cy="401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F02AD7C-6129-46CA-8D62-E81E87EF0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983508"/>
              </p:ext>
            </p:extLst>
          </p:nvPr>
        </p:nvGraphicFramePr>
        <p:xfrm>
          <a:off x="5860110" y="1726528"/>
          <a:ext cx="6027089" cy="418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CDE739D-80B3-4459-9B56-13DA55E46F94}"/>
              </a:ext>
            </a:extLst>
          </p:cNvPr>
          <p:cNvSpPr txBox="1"/>
          <p:nvPr/>
        </p:nvSpPr>
        <p:spPr>
          <a:xfrm>
            <a:off x="5860110" y="377779"/>
            <a:ext cx="55420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Education scolaire</a:t>
            </a:r>
          </a:p>
        </p:txBody>
      </p:sp>
    </p:spTree>
    <p:extLst>
      <p:ext uri="{BB962C8B-B14F-4D97-AF65-F5344CB8AC3E}">
        <p14:creationId xmlns:p14="http://schemas.microsoft.com/office/powerpoint/2010/main" val="73830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4B426F2-1239-4AC0-B2D5-AF907A713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62428"/>
              </p:ext>
            </p:extLst>
          </p:nvPr>
        </p:nvGraphicFramePr>
        <p:xfrm>
          <a:off x="6202166" y="1959285"/>
          <a:ext cx="5613114" cy="442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7AFAA32-5449-4857-B32E-6D1BB8C7F382}"/>
              </a:ext>
            </a:extLst>
          </p:cNvPr>
          <p:cNvSpPr txBox="1"/>
          <p:nvPr/>
        </p:nvSpPr>
        <p:spPr>
          <a:xfrm>
            <a:off x="6202166" y="289737"/>
            <a:ext cx="52398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  "/>
              </a:rPr>
              <a:t>Privilège et usages du français</a:t>
            </a:r>
          </a:p>
          <a:p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5C5B3B9-FD80-4716-ACB3-D8DD73444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411394"/>
              </p:ext>
            </p:extLst>
          </p:nvPr>
        </p:nvGraphicFramePr>
        <p:xfrm>
          <a:off x="600468" y="1705509"/>
          <a:ext cx="5868827" cy="468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32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651D19C-BD68-477C-8759-4EA966044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17780"/>
              </p:ext>
            </p:extLst>
          </p:nvPr>
        </p:nvGraphicFramePr>
        <p:xfrm>
          <a:off x="6096000" y="1787704"/>
          <a:ext cx="5766333" cy="466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D4BA07A-1C3E-46D8-808C-D7243D9451B7}"/>
              </a:ext>
            </a:extLst>
          </p:cNvPr>
          <p:cNvSpPr txBox="1"/>
          <p:nvPr/>
        </p:nvSpPr>
        <p:spPr>
          <a:xfrm>
            <a:off x="6096000" y="275978"/>
            <a:ext cx="50967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  "/>
              </a:rPr>
              <a:t>Mélange français arabe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FEEFA6B-800E-4DC0-9519-9FD334A46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197334"/>
              </p:ext>
            </p:extLst>
          </p:nvPr>
        </p:nvGraphicFramePr>
        <p:xfrm>
          <a:off x="329666" y="1787703"/>
          <a:ext cx="6214971" cy="445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938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D4BA07A-1C3E-46D8-808C-D7243D9451B7}"/>
              </a:ext>
            </a:extLst>
          </p:cNvPr>
          <p:cNvSpPr txBox="1"/>
          <p:nvPr/>
        </p:nvSpPr>
        <p:spPr>
          <a:xfrm>
            <a:off x="6096000" y="419816"/>
            <a:ext cx="50967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  "/>
              </a:rPr>
              <a:t>Lexique arabe-marocain</a:t>
            </a:r>
          </a:p>
          <a:p>
            <a:endParaRPr lang="de-DE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0BF6F119-306E-45F1-BDD2-34AD533BE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70602"/>
              </p:ext>
            </p:extLst>
          </p:nvPr>
        </p:nvGraphicFramePr>
        <p:xfrm>
          <a:off x="778508" y="1901421"/>
          <a:ext cx="10963757" cy="470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48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D4BA07A-1C3E-46D8-808C-D7243D9451B7}"/>
              </a:ext>
            </a:extLst>
          </p:cNvPr>
          <p:cNvSpPr txBox="1"/>
          <p:nvPr/>
        </p:nvSpPr>
        <p:spPr>
          <a:xfrm>
            <a:off x="6096000" y="450639"/>
            <a:ext cx="50967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u="sng" dirty="0">
                <a:latin typeface="Calibri  "/>
              </a:rPr>
              <a:t>Lexique arabe-marocain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E380D47-3498-442C-A95E-AF726453C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299778"/>
              </p:ext>
            </p:extLst>
          </p:nvPr>
        </p:nvGraphicFramePr>
        <p:xfrm>
          <a:off x="788542" y="2013735"/>
          <a:ext cx="10820400" cy="416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60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ED4F8-5ED5-474E-BF24-96A961A9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7" y="1602769"/>
            <a:ext cx="11366643" cy="49726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rançais: statut exceptionnel tant que langue étrangère</a:t>
            </a:r>
          </a:p>
          <a:p>
            <a:pPr>
              <a:lnSpc>
                <a:spcPct val="150000"/>
              </a:lnSpc>
            </a:pPr>
            <a:r>
              <a:rPr lang="fr-FR" sz="2800" b="1" kern="150" dirty="0">
                <a:latin typeface="Calibri" panose="020F0502020204030204" pitchFamily="34" charset="0"/>
                <a:cs typeface="Calibri" panose="020F0502020204030204" pitchFamily="34" charset="0"/>
              </a:rPr>
              <a:t>Multiples fonctions et usages </a:t>
            </a:r>
          </a:p>
          <a:p>
            <a:pPr>
              <a:lnSpc>
                <a:spcPct val="150000"/>
              </a:lnSpc>
            </a:pPr>
            <a:r>
              <a:rPr lang="fr-FR" sz="2800" b="1" kern="150" dirty="0">
                <a:latin typeface="Calibri" panose="020F0502020204030204" pitchFamily="34" charset="0"/>
                <a:cs typeface="Calibri" panose="020F0502020204030204" pitchFamily="34" charset="0"/>
              </a:rPr>
              <a:t>Statut privilégié </a:t>
            </a:r>
            <a:r>
              <a:rPr lang="fr-FR" sz="2800" b="1" kern="1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Influence sur le parler des jeunes </a:t>
            </a:r>
          </a:p>
          <a:p>
            <a:pPr>
              <a:lnSpc>
                <a:spcPct val="150000"/>
              </a:lnSpc>
            </a:pPr>
            <a:r>
              <a:rPr lang="fr-FR" sz="2800" b="1" kern="1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Consciemment et inconsciemment influencé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800" b="1" kern="15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800" b="1" kern="15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Résultats prouvent l’hypothèse </a:t>
            </a: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BE907F-FFE1-4B77-B303-E5C8646CF642}"/>
              </a:ext>
            </a:extLst>
          </p:cNvPr>
          <p:cNvSpPr txBox="1"/>
          <p:nvPr/>
        </p:nvSpPr>
        <p:spPr>
          <a:xfrm>
            <a:off x="6411074" y="585627"/>
            <a:ext cx="4253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u="sng" dirty="0">
                <a:latin typeface="Calibri  "/>
              </a:rPr>
              <a:t>Conclusion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7CDB4D-C91F-4A48-B4FE-0567F6E8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253" y="2815120"/>
            <a:ext cx="3361770" cy="2440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77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ED4F8-5ED5-474E-BF24-96A961A9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62" y="1545274"/>
            <a:ext cx="11388475" cy="53127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http://www.amazighworld.org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Shelley A. Gable: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You Should Know about Languages 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Morocco.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https://www.journeybeyondtravel.com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latin typeface="Calibri  "/>
              </a:rPr>
              <a:t>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latin typeface="Calibri  "/>
              </a:rPr>
              <a:t>                     </a:t>
            </a:r>
            <a:r>
              <a:rPr lang="de-DE" sz="2800" dirty="0">
                <a:latin typeface="Calibri  "/>
                <a:hlinkClick r:id="rId5"/>
              </a:rPr>
              <a:t>https://www.laformation.ma/images/contenu/213db0b5b.jpg</a:t>
            </a:r>
            <a:r>
              <a:rPr lang="de-DE" sz="2800" dirty="0">
                <a:latin typeface="Calibri  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800" dirty="0">
              <a:latin typeface="Calibri  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BE907F-FFE1-4B77-B303-E5C8646CF642}"/>
              </a:ext>
            </a:extLst>
          </p:cNvPr>
          <p:cNvSpPr txBox="1"/>
          <p:nvPr/>
        </p:nvSpPr>
        <p:spPr>
          <a:xfrm>
            <a:off x="6411074" y="585627"/>
            <a:ext cx="4253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u="sng" dirty="0">
                <a:latin typeface="Calibri  "/>
              </a:rPr>
              <a:t>Sources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C4DF55-8074-4779-8A86-92DD7B14B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02" y="1594627"/>
            <a:ext cx="1433550" cy="8582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8B3D61-3BF0-4828-BAA7-6F2D4D90D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2" y="3115686"/>
            <a:ext cx="1307233" cy="858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B468D9-4AD9-4109-8D07-56AAAF07A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08" y="4888487"/>
            <a:ext cx="1515744" cy="105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5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A22AA2-1154-4C1E-9F74-31E63121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0089" y="1211324"/>
            <a:ext cx="7191911" cy="564667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DED3D3-C306-4D5D-9365-E342ED806158}"/>
              </a:ext>
            </a:extLst>
          </p:cNvPr>
          <p:cNvSpPr txBox="1"/>
          <p:nvPr/>
        </p:nvSpPr>
        <p:spPr>
          <a:xfrm>
            <a:off x="-2" y="811658"/>
            <a:ext cx="8763857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40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Thèse initiale</a:t>
            </a:r>
            <a:endParaRPr lang="de-DE" sz="4000" b="1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3000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 est l’impact de la langue française sur le langage des jeunes marocains ?</a:t>
            </a:r>
            <a:endParaRPr lang="de-DE" sz="30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1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ED4F8-5ED5-474E-BF24-96A961A9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57" y="2497134"/>
            <a:ext cx="10769885" cy="18637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21667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819363" y="1471910"/>
            <a:ext cx="1055327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fr-FR" sz="2800" b="1" dirty="0">
                <a:effectLst/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Idée et objectif d’</a:t>
            </a: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enquête</a:t>
            </a:r>
            <a:endParaRPr lang="fr-FR" sz="2800" b="1" dirty="0">
              <a:effectLst/>
              <a:latin typeface="Calibri  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Motivation du travail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Méthode de travail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Contexte historique du français au Maroc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Système éducatif au Maroc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Importance du français chez les jeunes marocains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La diglossie et le bilinguisme au Maroc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Résultats d’</a:t>
            </a: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enquête</a:t>
            </a: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 sous forme de diagrammes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Conclusion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Sources </a:t>
            </a:r>
            <a:endParaRPr lang="fr-FR" sz="2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5892779" y="213147"/>
            <a:ext cx="560400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Structure générale</a:t>
            </a:r>
            <a:endParaRPr lang="de-DE" sz="3600" u="sng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8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7D3C6B0-D0BA-424D-8BA5-53FDC0203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045416"/>
              </p:ext>
            </p:extLst>
          </p:nvPr>
        </p:nvGraphicFramePr>
        <p:xfrm>
          <a:off x="1" y="1"/>
          <a:ext cx="4839128" cy="39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576470" y="2276929"/>
            <a:ext cx="11194352" cy="281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La place de la langue française chez les jeunes marocains</a:t>
            </a:r>
            <a:endParaRPr lang="de-DE" sz="2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Prouver à quel point le français a une influence sur  leur langage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Montrer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l’enrichissement du lexique arabe-marocain par la langue française (langage des jeunes)</a:t>
            </a:r>
            <a:endParaRPr lang="de-DE" sz="28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3663287" y="809048"/>
            <a:ext cx="80109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L’idée et l’objectif de l‘enquête</a:t>
            </a:r>
            <a:endParaRPr lang="de-DE" sz="3600" u="sng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319377" y="1919734"/>
            <a:ext cx="11553245" cy="438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La f</a:t>
            </a:r>
            <a:r>
              <a:rPr lang="fr-FR" sz="2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orte existence du français au Maroc: chose étrange pour d’autres pays</a:t>
            </a:r>
            <a:endParaRPr lang="de-DE" sz="2800" b="1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Son privilège et sa valeur pour les jeunes marocains</a:t>
            </a:r>
            <a:endParaRPr lang="de-DE" sz="2800" b="1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apprentissage du français: u</a:t>
            </a: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i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négalité évidente entre public et privé	</a:t>
            </a:r>
            <a:endParaRPr lang="de-DE" sz="2800" b="1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Son importance dans la vie professionnelle: un grand obstacle à la carrière pour ceux qui ne la parle pas</a:t>
            </a:r>
            <a:endParaRPr lang="de-DE" sz="2800" b="1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 degré de </a:t>
            </a:r>
            <a:r>
              <a:rPr lang="fr-FR" sz="2800" b="1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son </a:t>
            </a:r>
            <a:r>
              <a:rPr lang="fr-FR" sz="2800" b="1" kern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influence même après l’indépendance et l’arabisation</a:t>
            </a:r>
            <a:endParaRPr lang="de-DE" sz="2800" b="1" kern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3663286" y="625706"/>
            <a:ext cx="801093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0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56140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306216" y="2198670"/>
            <a:ext cx="11579568" cy="291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Sondage de 18 personnes </a:t>
            </a: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 réponses de 16 enquêtés</a:t>
            </a:r>
            <a:r>
              <a:rPr lang="fr-FR" sz="2800" b="1" kern="0" dirty="0">
                <a:effectLst/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 reçus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Enquêtés entre 18 et 22 ans:</a:t>
            </a:r>
            <a:r>
              <a:rPr lang="fr-FR" sz="2800" b="1" kern="0" dirty="0">
                <a:effectLst/>
                <a:latin typeface="Calibri  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copains habitants au Maroc 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par Internet</a:t>
            </a:r>
            <a:endParaRPr lang="fr-FR" sz="2800" b="1" kern="150" dirty="0">
              <a:effectLst/>
              <a:latin typeface="Calibri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uestionnaire d’enquête </a:t>
            </a:r>
            <a:r>
              <a:rPr lang="fr-FR" sz="2800" b="1" dirty="0">
                <a:effectLst/>
                <a:latin typeface="Calibri  "/>
                <a:ea typeface="SimSun" panose="02010600030101010101" pitchFamily="2" charset="-122"/>
              </a:rPr>
              <a:t>constitué de 12 questions: 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étude quantitative 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Consignes directes et simples (Auto-évaluation/</a:t>
            </a:r>
            <a:r>
              <a:rPr lang="fr-FR" sz="2800" b="1" dirty="0" err="1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Selbsteinschätzung</a:t>
            </a:r>
            <a:r>
              <a:rPr lang="fr-FR" sz="2800" b="1" dirty="0">
                <a:effectLst/>
                <a:latin typeface="Calibri  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3874845" y="706306"/>
            <a:ext cx="80109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Méthode de travail</a:t>
            </a:r>
            <a:endParaRPr lang="de-DE" sz="3600" u="sng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239866" y="1468799"/>
            <a:ext cx="11323138" cy="486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1912: La présence coloniale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française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     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Influence du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français sur le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« Darija » marocain 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 1956 (après l’indépendance): L’arabisation du Maroc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     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l’enseignement / l’administration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5850890" algn="r"/>
              </a:tabLst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L’échec de ce pas politique: réalisé juste                                                                        au secteur public 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Décalage au niveau de la maitrise du français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Obstacle devant l’élève de l’école publique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Elites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4434600" y="399243"/>
            <a:ext cx="7685358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000" b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Contexte historique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7F1745-DB18-4BB0-9AC6-4A5F8B6A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044" y="3344373"/>
            <a:ext cx="4011914" cy="29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7D3C6B0-D0BA-424D-8BA5-53FDC02036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"/>
          <a:ext cx="4839128" cy="39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385809" y="2101712"/>
            <a:ext cx="11187625" cy="2654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Ecole publique: français obligatoire dès la 2</a:t>
            </a:r>
            <a:r>
              <a:rPr lang="fr-FR" sz="2800" b="1" kern="15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année primaire</a:t>
            </a:r>
            <a:endParaRPr lang="de-DE" sz="2800" b="1" kern="1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Ecole privée: franco-marocaine bilingue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tabLst>
                <a:tab pos="5850890" algn="r"/>
              </a:tabLst>
            </a:pP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Ecole de la Mission: que du français </a:t>
            </a:r>
          </a:p>
          <a:p>
            <a:pPr>
              <a:spcBef>
                <a:spcPts val="500"/>
              </a:spcBef>
              <a:tabLst>
                <a:tab pos="5850890" algn="r"/>
              </a:tabLst>
            </a:pPr>
            <a:r>
              <a:rPr lang="fr-FR" sz="2800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langue maternelle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3972350" y="590731"/>
            <a:ext cx="760108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5850890" algn="r"/>
              </a:tabLst>
            </a:pPr>
            <a:r>
              <a:rPr lang="fr-FR" sz="40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Système</a:t>
            </a:r>
            <a:r>
              <a:rPr lang="de-DE" sz="40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40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éducatif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0AD4DB-D0E2-40B8-AC1A-281EB6C1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934" y="3553745"/>
            <a:ext cx="4008467" cy="240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443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7C463B8-F274-4225-95C4-01EBCC92464B}"/>
              </a:ext>
            </a:extLst>
          </p:cNvPr>
          <p:cNvSpPr txBox="1"/>
          <p:nvPr/>
        </p:nvSpPr>
        <p:spPr>
          <a:xfrm>
            <a:off x="502187" y="1919191"/>
            <a:ext cx="11187625" cy="411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Français langue privilégiée, du prestige et liberté                   </a:t>
            </a:r>
            <a:endParaRPr lang="fr-FR" sz="2800" b="1" kern="1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représente la culture occidentale française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L’arabe langue de la religion 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ulture traditionnelle marocaine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Entourage, la vie quotidienne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800" b="1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</a:t>
            </a:r>
            <a:r>
              <a:rPr lang="fr-FR" sz="2800" b="1" kern="1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nité</a:t>
            </a:r>
            <a:endParaRPr lang="de-DE" sz="2800" b="1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703A78-98A2-403D-8F1C-E759220EF368}"/>
              </a:ext>
            </a:extLst>
          </p:cNvPr>
          <p:cNvSpPr txBox="1"/>
          <p:nvPr/>
        </p:nvSpPr>
        <p:spPr>
          <a:xfrm>
            <a:off x="2889577" y="950543"/>
            <a:ext cx="8727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3400" b="1" u="sng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Importance du </a:t>
            </a:r>
            <a:r>
              <a:rPr lang="fr-FR" sz="3400" b="1" u="sng" kern="15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</a:t>
            </a:r>
            <a:r>
              <a:rPr lang="fr-FR" sz="3400" b="1" u="sng" kern="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rançais chez le jeune marocain</a:t>
            </a:r>
            <a:endParaRPr lang="fr-FR" sz="3400" b="1" u="sng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ED750F-D337-40D3-93C9-1F061E72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106" y="3389199"/>
            <a:ext cx="3914694" cy="264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894683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076_TF67670762.potx" id="{ADB38799-A12E-4F4A-81F1-2E82A508B5BB}" vid="{E72E0EF8-77D9-4500-94ED-146A2886F71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„Vapor Trail“-Design</Template>
  <TotalTime>0</TotalTime>
  <Words>635</Words>
  <Application>Microsoft Office PowerPoint</Application>
  <PresentationFormat>Breitbild</PresentationFormat>
  <Paragraphs>124</Paragraphs>
  <Slides>20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Calibri  </vt:lpstr>
      <vt:lpstr>F</vt:lpstr>
      <vt:lpstr>Arial</vt:lpstr>
      <vt:lpstr>Calibri</vt:lpstr>
      <vt:lpstr>Century Gothic</vt:lpstr>
      <vt:lpstr>Wingdings</vt:lpstr>
      <vt:lpstr>Kondensstreifen</vt:lpstr>
      <vt:lpstr>L’Influence de la langue française sur le langage des jeunes marocains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L’Influence de la langue française sur le langage des jeunes marocains</dc:title>
  <dc:creator>Rayane</dc:creator>
  <cp:lastModifiedBy>Rayane</cp:lastModifiedBy>
  <cp:revision>103</cp:revision>
  <dcterms:created xsi:type="dcterms:W3CDTF">2021-04-03T20:45:29Z</dcterms:created>
  <dcterms:modified xsi:type="dcterms:W3CDTF">2021-04-20T19:13:04Z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